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80" r:id="rId10"/>
  </p:sldIdLst>
  <p:sldSz cx="9906000" cy="6858000" type="A4"/>
  <p:notesSz cx="6805613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3DC5DD-DDAF-430B-A885-D27CCF45FF2D}">
  <a:tblStyle styleId="{B33DC5DD-DDAF-430B-A885-D27CCF45F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862" y="62"/>
      </p:cViewPr>
      <p:guideLst>
        <p:guide orient="horz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4450" y="0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87550fb91c_4_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차가 뭘까? 궁금해져 본적 있나요?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제작한 뭘카입니다.</a:t>
            </a:r>
            <a:endParaRPr/>
          </a:p>
        </p:txBody>
      </p:sp>
      <p:sp>
        <p:nvSpPr>
          <p:cNvPr id="24" name="Google Shape;24;g87550fb91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78c629c28_1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878c629c28_16_2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878c629c28_16_2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7550fb91c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87550fb91c_4_12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/>
              <a:t>크게 두가지 데이터셋을 준비합니다.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/>
              <a:t>먼저 ai 허브에서 차량 이미지를 확보해 각자의 환경에서 다운로드 중입니다. 이 데이터셋에는 다양한 화질의 차량 사진이 있으므로 선정한 주제에 적합한 데이터 셋입니다.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/>
              <a:t>그 다음은 번호판이미지인데, 이는 케글과 타 외국 사이트에서 크롤링하여 수집중입니다. ….</a:t>
            </a:r>
            <a:endParaRPr/>
          </a:p>
        </p:txBody>
      </p:sp>
      <p:sp>
        <p:nvSpPr>
          <p:cNvPr id="68" name="Google Shape;68;g87550fb91c_4_12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78c629c28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878c629c28_16_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두번째 단계는 저화질 이미지를 고화질로 변환하는 단계인 super resolution 모델입니다. 이 세 이미지에서, rdn network와 prnr과 gan으로 서로 다른 웨이트를 넣었을 때 각각 화질이 개선됨을 확인할 수 잇습니다. 모델을 설계하면서 어떤 웨이트를 활용할지 결정할 예정입니다.</a:t>
            </a:r>
            <a:endParaRPr/>
          </a:p>
        </p:txBody>
      </p:sp>
      <p:sp>
        <p:nvSpPr>
          <p:cNvPr id="80" name="Google Shape;80;g878c629c28_16_0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78c629c28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878c629c28_9_4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다음 모델은 번호판이미지 처리는 번호판을 디텍트하고 문자열로 바꾸는 모델입니다. 먼저 번호판을 디텍트하는 단계를 설명하겠습니다.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주어진 데이터셋에서 opencv를 이용해 번호판의 이미지 박스를 검출하는 단계입니다.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1행 1열의 이미지를 예시로 설명하겠습니다. 이미지에 있는 번호판이 잘 디텍트되는 것을 확인할 수 있습니다.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2행 1열의 이미지처럼, 하지만 번호판의 크기가 너무 작거나, 다수의 오브젝트가 있거나, 화소가 낮은 경우 검출의 성능이 떨어집니다. 이 결과로는 번호판을 추출할 수 없습니다. 따라서 수퍼레솔루션과 오브젝트 세그멘테이션을 통한 선명한 이미지를 만들 필요성이 생깁니다.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878c629c28_9_4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8c629c28_9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878c629c28_9_15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다음은 잘 검출된 번호판의 이미지를 문자열로 바꾸는 단계입니다. 이 때 테서렉트 ocr을 이용해 번호판 이외의 문자열을 제거하고 번호판의 문자열을 검출합니다.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878c629c28_9_15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7550fb91c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87550fb91c_4_30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다음 단계는 자동차를 디텍트하는 오브젝트 디텍션단계입니다.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yolo를 이용해 od하고 논문을 참고할 예정입니다.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latin typeface="Arial"/>
                <a:ea typeface="Arial"/>
                <a:cs typeface="Arial"/>
                <a:sym typeface="Arial"/>
              </a:rPr>
              <a:t>/자동차를 디텍트하는 yolo 모델을 이용할 예정입니다.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87550fb91c_4_30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8c629c28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500" cy="3354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78c629c28_14_16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00" cy="39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latin typeface="Calibri"/>
                <a:ea typeface="Calibri"/>
                <a:cs typeface="Calibri"/>
                <a:sym typeface="Calibri"/>
              </a:rPr>
              <a:t>다음 단계의 모델은 차종을 분류하는 모델입니다. resnet을 이용한 car-models-clasifier를 참고해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latin typeface="Calibri"/>
                <a:ea typeface="Calibri"/>
                <a:cs typeface="Calibri"/>
                <a:sym typeface="Calibri"/>
              </a:rPr>
              <a:t>이 모델에서 현대 벨러스터 해치백 2012 모델을 30% 이상로 정확히 예측함을 확인할 수 있었습니다.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400">
                <a:latin typeface="Calibri"/>
                <a:ea typeface="Calibri"/>
                <a:cs typeface="Calibri"/>
                <a:sym typeface="Calibri"/>
              </a:rPr>
              <a:t>따라서 이 모델을 활용해, 보유한 데이터셋에 맞게 조정할 예정입니다.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878c629c28_14_16:notes"/>
          <p:cNvSpPr txBox="1">
            <a:spLocks noGrp="1"/>
          </p:cNvSpPr>
          <p:nvPr>
            <p:ph type="sldNum" idx="12"/>
          </p:nvPr>
        </p:nvSpPr>
        <p:spPr>
          <a:xfrm>
            <a:off x="3854450" y="9440863"/>
            <a:ext cx="2949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7550fb91c_4_88:notes"/>
          <p:cNvSpPr txBox="1">
            <a:spLocks noGrp="1"/>
          </p:cNvSpPr>
          <p:nvPr>
            <p:ph type="body" idx="1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87550fb91c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3013"/>
            <a:ext cx="4846637" cy="3354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1018" y="6303908"/>
            <a:ext cx="1547396" cy="48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70" y="6092361"/>
            <a:ext cx="1863705" cy="6947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4783750" y="6452483"/>
            <a:ext cx="338492" cy="338492"/>
          </a:xfrm>
          <a:prstGeom prst="ellipse">
            <a:avLst/>
          </a:prstGeom>
          <a:noFill/>
          <a:ln w="12700" cap="flat" cmpd="sng">
            <a:solidFill>
              <a:srgbClr val="1776A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" descr="B3"/>
          <p:cNvPicPr preferRelativeResize="0"/>
          <p:nvPr/>
        </p:nvPicPr>
        <p:blipFill rotWithShape="1">
          <a:blip r:embed="rId4">
            <a:alphaModFix/>
          </a:blip>
          <a:srcRect t="88751"/>
          <a:stretch/>
        </p:blipFill>
        <p:spPr>
          <a:xfrm>
            <a:off x="-8709" y="0"/>
            <a:ext cx="9914709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4268170" y="6458807"/>
            <a:ext cx="13620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400" b="0" i="0" u="none" strike="noStrike" cap="non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 sz="1400" b="0" i="0" u="none" strike="noStrike" cap="none">
                <a:solidFill>
                  <a:srgbClr val="119DD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trieu/darkflo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pjreddie.com/darknet/yol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engsengh/Car-Models-Classifier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1" y="3174"/>
            <a:ext cx="9906000" cy="380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030" y="6147406"/>
            <a:ext cx="1464095" cy="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9276" y="6280840"/>
            <a:ext cx="1273541" cy="39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961" y="6416899"/>
            <a:ext cx="1001484" cy="2616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0" y="1285144"/>
            <a:ext cx="9812190" cy="348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ko-KR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청년 AI · Big data 아카데미 9기  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ko-KR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 </a:t>
            </a:r>
            <a:r>
              <a:rPr lang="ko-KR" sz="5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Car?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ko-KR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/>
        </p:nvSpPr>
        <p:spPr>
          <a:xfrm>
            <a:off x="2851817" y="3809997"/>
            <a:ext cx="6821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저 해상도 이미지 복원을 통한 차량 판독</a:t>
            </a:r>
            <a:endParaRPr>
              <a:solidFill>
                <a:schemeClr val="dk1"/>
              </a:solidFill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B반/4조</a:t>
            </a: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3" name="Google Shape;33;p4" descr="C:\Users\HJKIM\AppData\Local\Temp\BNZ.5c4eb077c805a0\POSTECH로고+가치창출대학_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-3659655" y="3141450"/>
            <a:ext cx="3537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latin typeface="Calibri"/>
                <a:ea typeface="Calibri"/>
                <a:cs typeface="Calibri"/>
                <a:sym typeface="Calibri"/>
              </a:rPr>
              <a:t>이 차 뭘까? Mul - Car!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세부 일정 계획표</a:t>
            </a:r>
            <a:endParaRPr/>
          </a:p>
        </p:txBody>
      </p:sp>
      <p:sp>
        <p:nvSpPr>
          <p:cNvPr id="63" name="Google Shape;63;p8"/>
          <p:cNvSpPr txBox="1"/>
          <p:nvPr/>
        </p:nvSpPr>
        <p:spPr>
          <a:xfrm>
            <a:off x="809150" y="2358350"/>
            <a:ext cx="5683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" name="Google Shape;64;p8"/>
          <p:cNvGraphicFramePr/>
          <p:nvPr/>
        </p:nvGraphicFramePr>
        <p:xfrm>
          <a:off x="302738" y="1198775"/>
          <a:ext cx="8977900" cy="4815510"/>
        </p:xfrm>
        <a:graphic>
          <a:graphicData uri="http://schemas.openxmlformats.org/drawingml/2006/table">
            <a:tbl>
              <a:tblPr>
                <a:noFill/>
                <a:tableStyleId>{B33DC5DD-DDAF-430B-A885-D27CCF45FF2D}</a:tableStyleId>
              </a:tblPr>
              <a:tblGrid>
                <a:gridCol w="164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화.26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수.27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목.28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금.29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토.30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일.31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월.1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화.2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수.3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목.4</a:t>
                      </a: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금.5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데이터 수집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highlight>
                            <a:srgbClr val="FFFF00"/>
                          </a:highlight>
                        </a:rPr>
                        <a:t>계획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연장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완료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차량 이미지 데이터 전처리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super resolution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모델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object detection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모델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번호판 이미지 전처리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번호판 인식 모델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차량 이미지 전처리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차종 분류 모델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전체 서비스 구축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보고서 및 영상 제작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/>
          </a:p>
        </p:txBody>
      </p:sp>
      <p:sp>
        <p:nvSpPr>
          <p:cNvPr id="71" name="Google Shape;71;p9"/>
          <p:cNvSpPr txBox="1"/>
          <p:nvPr/>
        </p:nvSpPr>
        <p:spPr>
          <a:xfrm>
            <a:off x="2647125" y="1674975"/>
            <a:ext cx="68859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허브를 통한 차량 데이터 확보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국내 차량 100종에 관한 저,중,고 화질의 차량 사진이 담겨 있음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약 65GB이며 현재 각자의 환경에서 다운로드 중</a:t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2647125" y="4260625"/>
            <a:ext cx="75636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라벨링된 차량 번호판 수집중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케글과 타 외국 사이트에서 검색중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ko-K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현재 라벨링이 되어있지않은 차량번호판 사진 약 2000장 확보중 이며 라벨링된 차량 번호판을 찾지 못한다면 라벨링 작업 예정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302739" y="3806687"/>
            <a:ext cx="8861139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4" name="Google Shape;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0" y="1669900"/>
            <a:ext cx="2343704" cy="1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600" y="4200613"/>
            <a:ext cx="2326118" cy="17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/>
          <p:nvPr/>
        </p:nvSpPr>
        <p:spPr>
          <a:xfrm>
            <a:off x="671325" y="5396900"/>
            <a:ext cx="460800" cy="171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sz="2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Super resolution </a:t>
            </a:r>
            <a:endParaRPr sz="1500"/>
          </a:p>
        </p:txBody>
      </p:sp>
      <p:sp>
        <p:nvSpPr>
          <p:cNvPr id="83" name="Google Shape;83;p10"/>
          <p:cNvSpPr txBox="1"/>
          <p:nvPr/>
        </p:nvSpPr>
        <p:spPr>
          <a:xfrm>
            <a:off x="450150" y="1226175"/>
            <a:ext cx="88092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>
                <a:latin typeface="Calibri"/>
                <a:ea typeface="Calibri"/>
                <a:cs typeface="Calibri"/>
                <a:sym typeface="Calibri"/>
              </a:rPr>
              <a:t>저화질 이미지 고화질 변환 </a:t>
            </a: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2300" b="1">
                <a:solidFill>
                  <a:schemeClr val="dk1"/>
                </a:solidFill>
              </a:rPr>
              <a:t>RDN Network, PRNR, GAN</a:t>
            </a: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-&gt;  저화질 차량 이미지를 고화질로 변환하여 정확도 개선이 필요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75" y="2339900"/>
            <a:ext cx="83724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번호판 이미지처리 - OpenCV OCR 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 rotWithShape="1">
          <a:blip r:embed="rId3">
            <a:alphaModFix/>
          </a:blip>
          <a:srcRect l="5006" b="4003"/>
          <a:stretch/>
        </p:blipFill>
        <p:spPr>
          <a:xfrm>
            <a:off x="901463" y="2860299"/>
            <a:ext cx="2621987" cy="170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590" y="2860300"/>
            <a:ext cx="2365328" cy="170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450" y="3628475"/>
            <a:ext cx="2697800" cy="15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450150" y="1226175"/>
            <a:ext cx="88092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번호판 이미지 박스 검출 (</a:t>
            </a:r>
            <a:r>
              <a:rPr lang="ko-KR" sz="2300" b="1">
                <a:latin typeface="Calibri"/>
                <a:ea typeface="Calibri"/>
                <a:cs typeface="Calibri"/>
                <a:sym typeface="Calibri"/>
              </a:rPr>
              <a:t>OpenCV</a:t>
            </a: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)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-&gt; 번호판의 크기가 너무 작거나, 많은 오브젝트가 있거나 화소가 낮은 경우 성능이 안좋음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-&gt; super resolution &amp; object segementation을 통해 선명한 이미지 필요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6">
            <a:alphaModFix/>
          </a:blip>
          <a:srcRect l="4752" b="11723"/>
          <a:stretch/>
        </p:blipFill>
        <p:spPr>
          <a:xfrm>
            <a:off x="901463" y="4671457"/>
            <a:ext cx="2621986" cy="170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 rotWithShape="1">
          <a:blip r:embed="rId7">
            <a:alphaModFix/>
          </a:blip>
          <a:srcRect l="3469" r="10427" b="10426"/>
          <a:stretch/>
        </p:blipFill>
        <p:spPr>
          <a:xfrm>
            <a:off x="3977204" y="4728750"/>
            <a:ext cx="2257646" cy="16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 rotWithShape="1">
          <a:blip r:embed="rId8">
            <a:alphaModFix/>
          </a:blip>
          <a:srcRect l="13897"/>
          <a:stretch/>
        </p:blipFill>
        <p:spPr>
          <a:xfrm>
            <a:off x="3977204" y="2926193"/>
            <a:ext cx="2257646" cy="151992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"/>
          <p:cNvSpPr/>
          <p:nvPr/>
        </p:nvSpPr>
        <p:spPr>
          <a:xfrm>
            <a:off x="4565664" y="3770968"/>
            <a:ext cx="1087800" cy="182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10925900" y="2086700"/>
            <a:ext cx="1125300" cy="112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/>
          <p:nvPr/>
        </p:nvSpPr>
        <p:spPr>
          <a:xfrm>
            <a:off x="6863300" y="4090325"/>
            <a:ext cx="2114400" cy="30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1"/>
          <p:cNvCxnSpPr>
            <a:endCxn id="100" idx="1"/>
          </p:cNvCxnSpPr>
          <p:nvPr/>
        </p:nvCxnSpPr>
        <p:spPr>
          <a:xfrm>
            <a:off x="5672900" y="3935675"/>
            <a:ext cx="1190400" cy="30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1"/>
          <p:cNvSpPr/>
          <p:nvPr/>
        </p:nvSpPr>
        <p:spPr>
          <a:xfrm>
            <a:off x="1742592" y="3845027"/>
            <a:ext cx="1190400" cy="30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1"/>
          <p:cNvCxnSpPr>
            <a:endCxn id="98" idx="1"/>
          </p:cNvCxnSpPr>
          <p:nvPr/>
        </p:nvCxnSpPr>
        <p:spPr>
          <a:xfrm rot="10800000" flipH="1">
            <a:off x="2945064" y="3862018"/>
            <a:ext cx="1620600" cy="13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1"/>
          <p:cNvSpPr txBox="1"/>
          <p:nvPr/>
        </p:nvSpPr>
        <p:spPr>
          <a:xfrm>
            <a:off x="7400418" y="5200813"/>
            <a:ext cx="1620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900" b="1">
                <a:latin typeface="Calibri"/>
                <a:ea typeface="Calibri"/>
                <a:cs typeface="Calibri"/>
                <a:sym typeface="Calibri"/>
              </a:rPr>
              <a:t>NONE</a:t>
            </a:r>
            <a:endParaRPr sz="39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7775" y="1161472"/>
            <a:ext cx="411549" cy="5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번호판 이미지처리 -  Tesseract OCR </a:t>
            </a:r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53" y="3066675"/>
            <a:ext cx="2153228" cy="155476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 txBox="1"/>
          <p:nvPr/>
        </p:nvSpPr>
        <p:spPr>
          <a:xfrm>
            <a:off x="450150" y="1226175"/>
            <a:ext cx="88092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Image To String  (</a:t>
            </a:r>
            <a:r>
              <a:rPr lang="ko-KR" sz="2300" b="1">
                <a:latin typeface="Calibri"/>
                <a:ea typeface="Calibri"/>
                <a:cs typeface="Calibri"/>
                <a:sym typeface="Calibri"/>
              </a:rPr>
              <a:t>pytesseract</a:t>
            </a: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Calibri"/>
                <a:ea typeface="Calibri"/>
                <a:cs typeface="Calibri"/>
                <a:sym typeface="Calibri"/>
              </a:rPr>
              <a:t>-&gt; pytesseract를 이용하여 이미지로 부터 문자열 검출 &amp;</a:t>
            </a:r>
            <a:r>
              <a:rPr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번호판 이미지외  문자열 제거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350" y="1246075"/>
            <a:ext cx="1740401" cy="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50" y="4822368"/>
            <a:ext cx="3101215" cy="101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3964158" y="3525064"/>
            <a:ext cx="535800" cy="39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"/>
          <p:cNvSpPr/>
          <p:nvPr/>
        </p:nvSpPr>
        <p:spPr>
          <a:xfrm>
            <a:off x="3964158" y="5075671"/>
            <a:ext cx="535800" cy="39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2873088" y="3444596"/>
            <a:ext cx="1962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</a:rPr>
              <a:t>뺨떫섭끓겜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</a:rPr>
              <a:t>뻬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</a:rPr>
              <a:t>54가0639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3055789" y="5894703"/>
            <a:ext cx="8031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</a:rPr>
              <a:t>19오 7777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4884008" y="3400447"/>
            <a:ext cx="551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latin typeface="Calibri"/>
                <a:ea typeface="Calibri"/>
                <a:cs typeface="Calibri"/>
                <a:sym typeface="Calibri"/>
              </a:rPr>
              <a:t>54가 0639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4980556" y="4987373"/>
            <a:ext cx="5512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1">
                <a:latin typeface="Calibri"/>
                <a:ea typeface="Calibri"/>
                <a:cs typeface="Calibri"/>
                <a:sym typeface="Calibri"/>
              </a:rPr>
              <a:t>19오 7777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/>
        </p:nvSpPr>
        <p:spPr>
          <a:xfrm>
            <a:off x="302739" y="312542"/>
            <a:ext cx="6137852" cy="57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Object Detection - YOLO</a:t>
            </a:r>
            <a:endParaRPr/>
          </a:p>
        </p:txBody>
      </p:sp>
      <p:cxnSp>
        <p:nvCxnSpPr>
          <p:cNvPr id="128" name="Google Shape;128;p13"/>
          <p:cNvCxnSpPr/>
          <p:nvPr/>
        </p:nvCxnSpPr>
        <p:spPr>
          <a:xfrm rot="10800000" flipH="1">
            <a:off x="378939" y="3095687"/>
            <a:ext cx="9124500" cy="2520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3"/>
          <p:cNvSpPr/>
          <p:nvPr/>
        </p:nvSpPr>
        <p:spPr>
          <a:xfrm>
            <a:off x="1890600" y="1379025"/>
            <a:ext cx="7881900" cy="1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 sz="1800"/>
              <a:t>YOLO darkflow 이용( </a:t>
            </a:r>
            <a:r>
              <a:rPr lang="ko-KR" sz="19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https://github.com/thtrieu/darkflow</a:t>
            </a: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YOLO darkflow 테스트를 위해 이미 학습되어있는 가중치 파일을 이용 (</a:t>
            </a:r>
            <a:r>
              <a:rPr lang="ko-KR" sz="1800" b="1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Darknet :</a:t>
            </a: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https://pjreddie.com/darknet/yolo/</a:t>
            </a:r>
            <a:r>
              <a:rPr lang="ko-KR" sz="27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7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labelImg 프로그램 이용하여 이미지에 Box 처리</a:t>
            </a:r>
            <a:endParaRPr sz="31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13" descr="그리기, 옅은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700" y="1784550"/>
            <a:ext cx="1733375" cy="7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/>
          <p:nvPr/>
        </p:nvSpPr>
        <p:spPr>
          <a:xfrm>
            <a:off x="3402800" y="3406525"/>
            <a:ext cx="63723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Training</a:t>
            </a:r>
            <a:endParaRPr sz="1800" b="1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차량 dataset으로 20-convolution layer를 pre-training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pre-training 이후 4-convolution layer &amp; 2-FC layer 추가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Bounding Box 이미지의 w,h로 nonalize (Range 0~1)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Batch size : 64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Learning rate : 0.001~0.01 epoch마다 천천히 낮춤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Dropout rate : 0.5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Malgun Gothic"/>
              <a:buChar char="-"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Data augmentation : random scailing and translation of up 20% of the original image size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논문을 토대로 한 예상 hyperparameter.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training을 진행하며 적합한 parameter 조정 예정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1012025" y="5717375"/>
            <a:ext cx="2271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[ test 시 예상 결과물 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500" y="3528049"/>
            <a:ext cx="2875305" cy="21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/>
        </p:nvSpPr>
        <p:spPr>
          <a:xfrm>
            <a:off x="302739" y="312542"/>
            <a:ext cx="6138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ko-K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차종 분류 모델 ResNet</a:t>
            </a:r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925" y="3873386"/>
            <a:ext cx="4485751" cy="228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4"/>
          <p:cNvCxnSpPr/>
          <p:nvPr/>
        </p:nvCxnSpPr>
        <p:spPr>
          <a:xfrm rot="10800000" flipH="1">
            <a:off x="9171775" y="4427363"/>
            <a:ext cx="17400" cy="1558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14"/>
          <p:cNvCxnSpPr/>
          <p:nvPr/>
        </p:nvCxnSpPr>
        <p:spPr>
          <a:xfrm>
            <a:off x="522439" y="3387600"/>
            <a:ext cx="8861100" cy="0"/>
          </a:xfrm>
          <a:prstGeom prst="straightConnector1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00" y="3864254"/>
            <a:ext cx="3710994" cy="268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75" y="3431938"/>
            <a:ext cx="40005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623450" y="1380550"/>
            <a:ext cx="89913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sz="1800">
                <a:solidFill>
                  <a:schemeClr val="dk1"/>
                </a:solidFill>
                <a:highlight>
                  <a:srgbClr val="FFFFFF"/>
                </a:highlight>
              </a:rPr>
              <a:t>Stanford Car Dataset을 </a:t>
            </a:r>
            <a:r>
              <a:rPr lang="ko-KR" sz="1800">
                <a:solidFill>
                  <a:srgbClr val="333333"/>
                </a:solidFill>
                <a:highlight>
                  <a:schemeClr val="lt1"/>
                </a:highlight>
              </a:rPr>
              <a:t>pre-trained ResNet 모델 사용시에 약 90%의 정확도로 차종을 맞춤.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AI hub 데이터셋에 ResNet 모델을 사용할 예정.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6"/>
              </a:rPr>
              <a:t>https://github.com/wengsengh/Car-Models-Classifier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sz="1800">
                <a:latin typeface="Calibri"/>
                <a:ea typeface="Calibri"/>
                <a:cs typeface="Calibri"/>
                <a:sym typeface="Calibri"/>
              </a:rPr>
              <a:t>데이터 set의  파일명(</a:t>
            </a:r>
            <a:r>
              <a:rPr lang="ko-KR" sz="1800">
                <a:solidFill>
                  <a:srgbClr val="333333"/>
                </a:solidFill>
                <a:highlight>
                  <a:srgbClr val="FFFFFF"/>
                </a:highlight>
              </a:rPr>
              <a:t>“ID(제조사_모델_연식)_조명 속성_포즈 속성.jpg”)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/>
          <p:nvPr/>
        </p:nvSpPr>
        <p:spPr>
          <a:xfrm>
            <a:off x="1" y="3174"/>
            <a:ext cx="9906000" cy="380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030" y="6147406"/>
            <a:ext cx="1464095" cy="54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9276" y="6280840"/>
            <a:ext cx="1273541" cy="39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961" y="6416899"/>
            <a:ext cx="1001484" cy="26166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8"/>
          <p:cNvSpPr/>
          <p:nvPr/>
        </p:nvSpPr>
        <p:spPr>
          <a:xfrm>
            <a:off x="0" y="1080655"/>
            <a:ext cx="9906001" cy="3707245"/>
          </a:xfrm>
          <a:prstGeom prst="rect">
            <a:avLst/>
          </a:prstGeom>
          <a:gradFill>
            <a:gsLst>
              <a:gs pos="0">
                <a:srgbClr val="119DDA"/>
              </a:gs>
              <a:gs pos="100000">
                <a:srgbClr val="0D598A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2917792" y="2345173"/>
            <a:ext cx="4070416" cy="117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감사합니다!</a:t>
            </a:r>
            <a:endParaRPr sz="5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8" descr="C:\Users\HJKIM\AppData\Local\Temp\BNZ.5c4eb077c805a0\POSTECH로고+가치창출대학_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6070" y="6416899"/>
            <a:ext cx="1696657" cy="26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740F04D9A2244F9DD43C3ACFE1553B" ma:contentTypeVersion="7" ma:contentTypeDescription="새 문서를 만듭니다." ma:contentTypeScope="" ma:versionID="7880553609202a5a6b9679ab4990d745">
  <xsd:schema xmlns:xsd="http://www.w3.org/2001/XMLSchema" xmlns:xs="http://www.w3.org/2001/XMLSchema" xmlns:p="http://schemas.microsoft.com/office/2006/metadata/properties" xmlns:ns2="545ff6fc-d6ca-45b2-8b05-c05957fffb93" targetNamespace="http://schemas.microsoft.com/office/2006/metadata/properties" ma:root="true" ma:fieldsID="13e8e3cb6d740565bd1995bf7f3a0b0b" ns2:_="">
    <xsd:import namespace="545ff6fc-d6ca-45b2-8b05-c05957fffb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ff6fc-d6ca-45b2-8b05-c05957fff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D3D56B-D8D8-43D2-A776-B1580DA9F307}"/>
</file>

<file path=customXml/itemProps2.xml><?xml version="1.0" encoding="utf-8"?>
<ds:datastoreItem xmlns:ds="http://schemas.openxmlformats.org/officeDocument/2006/customXml" ds:itemID="{005FE81C-57B5-496F-A11E-1E19A41FE70A}"/>
</file>

<file path=customXml/itemProps3.xml><?xml version="1.0" encoding="utf-8"?>
<ds:datastoreItem xmlns:ds="http://schemas.openxmlformats.org/officeDocument/2006/customXml" ds:itemID="{6C258A70-6943-4C2A-B358-FAE510DD174E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A4 용지(210x297mm)</PresentationFormat>
  <Paragraphs>109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은석 강</cp:lastModifiedBy>
  <cp:revision>1</cp:revision>
  <dcterms:modified xsi:type="dcterms:W3CDTF">2020-05-27T14:33:20Z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0x010100F4740F04D9A2244F9DD43C3ACFE1553B</vt:lpwstr>
  </property>
</Properties>
</file>